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8" r:id="rId6"/>
    <p:sldId id="257" r:id="rId7"/>
    <p:sldId id="318" r:id="rId8"/>
    <p:sldId id="322" r:id="rId9"/>
    <p:sldId id="259" r:id="rId10"/>
    <p:sldId id="323" r:id="rId11"/>
    <p:sldId id="260" r:id="rId12"/>
    <p:sldId id="261" r:id="rId13"/>
    <p:sldId id="327" r:id="rId14"/>
    <p:sldId id="262" r:id="rId15"/>
    <p:sldId id="265" r:id="rId16"/>
    <p:sldId id="267" r:id="rId17"/>
    <p:sldId id="268" r:id="rId18"/>
    <p:sldId id="270" r:id="rId19"/>
    <p:sldId id="266" r:id="rId20"/>
    <p:sldId id="269" r:id="rId21"/>
    <p:sldId id="312" r:id="rId22"/>
    <p:sldId id="310" r:id="rId23"/>
    <p:sldId id="311" r:id="rId24"/>
    <p:sldId id="271" r:id="rId25"/>
    <p:sldId id="272" r:id="rId26"/>
    <p:sldId id="273" r:id="rId27"/>
    <p:sldId id="274" r:id="rId28"/>
    <p:sldId id="308" r:id="rId29"/>
    <p:sldId id="309" r:id="rId30"/>
    <p:sldId id="326" r:id="rId31"/>
    <p:sldId id="305" r:id="rId32"/>
    <p:sldId id="286" r:id="rId33"/>
    <p:sldId id="287" r:id="rId34"/>
    <p:sldId id="288" r:id="rId35"/>
    <p:sldId id="292" r:id="rId36"/>
    <p:sldId id="293" r:id="rId37"/>
    <p:sldId id="294" r:id="rId38"/>
    <p:sldId id="316" r:id="rId39"/>
    <p:sldId id="285" r:id="rId40"/>
    <p:sldId id="320" r:id="rId41"/>
    <p:sldId id="278" r:id="rId42"/>
    <p:sldId id="263" r:id="rId43"/>
    <p:sldId id="313" r:id="rId44"/>
    <p:sldId id="264" r:id="rId45"/>
    <p:sldId id="275" r:id="rId46"/>
    <p:sldId id="276" r:id="rId47"/>
    <p:sldId id="279" r:id="rId48"/>
    <p:sldId id="281" r:id="rId49"/>
    <p:sldId id="282" r:id="rId50"/>
    <p:sldId id="314" r:id="rId51"/>
    <p:sldId id="283" r:id="rId52"/>
    <p:sldId id="317" r:id="rId53"/>
    <p:sldId id="284" r:id="rId54"/>
    <p:sldId id="280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19" r:id="rId63"/>
    <p:sldId id="302" r:id="rId64"/>
    <p:sldId id="303" r:id="rId65"/>
    <p:sldId id="324" r:id="rId66"/>
    <p:sldId id="321" r:id="rId67"/>
    <p:sldId id="306" r:id="rId68"/>
    <p:sldId id="307" r:id="rId69"/>
    <p:sldId id="325" r:id="rId70"/>
    <p:sldId id="31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2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5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gif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4B4-2088-4B4C-A287-20D5F4D3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362075"/>
          </a:xfrm>
        </p:spPr>
        <p:txBody>
          <a:bodyPr/>
          <a:lstStyle/>
          <a:p>
            <a:r>
              <a:rPr lang="en-US" dirty="0" err="1"/>
              <a:t>Bertin</a:t>
            </a:r>
            <a:r>
              <a:rPr lang="en-US" dirty="0"/>
              <a:t>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96B5-5D1E-4FAE-9786-EEFC83BA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6043613"/>
            <a:ext cx="2190750" cy="280987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4059-C14E-4DF7-A91D-FEA5044E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FEB-9867-44A3-977D-599F3937B77B}"/>
              </a:ext>
            </a:extLst>
          </p:cNvPr>
          <p:cNvSpPr txBox="1"/>
          <p:nvPr/>
        </p:nvSpPr>
        <p:spPr>
          <a:xfrm>
            <a:off x="571500" y="2181225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Semiology of graphics: Visual variables</a:t>
            </a:r>
          </a:p>
          <a:p>
            <a:endParaRPr lang="en-US" sz="2400" dirty="0"/>
          </a:p>
          <a:p>
            <a:r>
              <a:rPr lang="en-US" sz="2400" dirty="0"/>
              <a:t>Decoding: Reading levels of a graph</a:t>
            </a:r>
          </a:p>
          <a:p>
            <a:endParaRPr lang="en-US" sz="2400" dirty="0"/>
          </a:p>
          <a:p>
            <a:r>
              <a:rPr lang="en-US" sz="2400" dirty="0"/>
              <a:t>Reorderable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02CB6-3A72-45DF-929A-0136B6A6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19" y="2200275"/>
            <a:ext cx="41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mapping of retinal variables to properties of data variables for perception of </a:t>
            </a:r>
            <a:r>
              <a:rPr lang="en-US" sz="2400" dirty="0">
                <a:solidFill>
                  <a:srgbClr val="FF0000"/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sz="2000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sz="2000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sz="2000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This is the first theory of graphs relating visual attributes (encoding) to perceptual characteristics (decoding).</a:t>
            </a:r>
          </a:p>
          <a:p>
            <a:r>
              <a:rPr lang="en-US" sz="2400" dirty="0"/>
              <a:t>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(≡)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53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(Q)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0" y="3657600"/>
            <a:ext cx="198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Bertin</a:t>
            </a:r>
            <a:r>
              <a:rPr lang="en-US" dirty="0"/>
              <a:t>, the legend is a symbolic description of the coordinate system and the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182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think of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2619"/>
            <a:ext cx="1228599" cy="1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dirty="0"/>
              <a:t>Elementary: find some specific value</a:t>
            </a:r>
          </a:p>
          <a:p>
            <a:r>
              <a:rPr lang="en-US" sz="2000" dirty="0"/>
              <a:t>Intermediate: make comparisons, see a trend</a:t>
            </a:r>
          </a:p>
          <a:p>
            <a:r>
              <a:rPr lang="en-US" sz="2000" dirty="0"/>
              <a:t>Overall: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Hadlely</a:t>
            </a:r>
            <a:r>
              <a:rPr lang="en-US" dirty="0"/>
              <a:t>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/>
              <a:t>Elementary: “How many guns were sold in January of 2013?”</a:t>
            </a:r>
          </a:p>
          <a:p>
            <a:r>
              <a:rPr lang="en-US" sz="2200" dirty="0"/>
              <a:t>Intermediate: “What’s the trend in gun sales since President Obama was elected?”</a:t>
            </a:r>
          </a:p>
          <a:p>
            <a:r>
              <a:rPr lang="en-US" sz="2200" dirty="0"/>
              <a:t>Overall: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2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424" y="1676400"/>
            <a:ext cx="30233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</a:t>
            </a:r>
            <a:r>
              <a:rPr lang="en-US" dirty="0" err="1"/>
              <a:t>reorderable</a:t>
            </a:r>
            <a:r>
              <a:rPr lang="en-US" dirty="0"/>
              <a:t> (≠≠)</a:t>
            </a:r>
          </a:p>
          <a:p>
            <a:pPr>
              <a:spcBef>
                <a:spcPts val="600"/>
              </a:spcBef>
            </a:pPr>
            <a:r>
              <a:rPr lang="en-US" dirty="0"/>
              <a:t>Overall relation can be discovered by permuting rows, cols 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Attitudes and attributes by country</a:t>
            </a:r>
          </a:p>
          <a:p>
            <a:r>
              <a:rPr lang="en-US" dirty="0"/>
              <a:t>Values encoded by size and shape</a:t>
            </a:r>
          </a:p>
          <a:p>
            <a:r>
              <a:rPr lang="en-US" dirty="0"/>
              <a:t>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dirty="0"/>
              <a:t>Not reproducible: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/>
              <a:t>Playfair (1802) </a:t>
            </a:r>
          </a:p>
          <a:p>
            <a:pPr lvl="1"/>
            <a:r>
              <a:rPr lang="en-US" sz="2000" i="1" dirty="0"/>
              <a:t>“Regarding numbers and proportions, the best way to catch the imagination is to speak to the eyes”</a:t>
            </a:r>
          </a:p>
          <a:p>
            <a:r>
              <a:rPr lang="en-US" sz="2400" dirty="0" err="1"/>
              <a:t>Minard</a:t>
            </a:r>
            <a:r>
              <a:rPr lang="en-US" sz="2400" dirty="0"/>
              <a:t> (1861)</a:t>
            </a:r>
          </a:p>
          <a:p>
            <a:pPr lvl="1"/>
            <a:r>
              <a:rPr lang="en-US" sz="20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41314"/>
              </p:ext>
            </p:extLst>
          </p:nvPr>
        </p:nvGraphicFramePr>
        <p:xfrm>
          <a:off x="1447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coordinates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90800"/>
            <a:ext cx="723810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/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/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/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/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Recursive procedures:</a:t>
              </a:r>
            </a:p>
          </p:txBody>
        </p:sp>
      </p:grpSp>
      <p:grpSp>
        <p:nvGrpSpPr>
          <p:cNvPr id="72721" name="Group 17"/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/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/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procedures: teach the turtle a new word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098800" y="2705100"/>
                <a:ext cx="1905000" cy="1219200"/>
                <a:chOff x="1920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20" y="1824"/>
                  <a:ext cx="1200" cy="5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=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0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/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proc gplot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plot wt * ht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7" y="5638800"/>
            <a:ext cx="1308618" cy="10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(words) to an almost unlimited world of graphical forms (statements)”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</a:t>
            </a:r>
            <a:r>
              <a:rPr lang="en-US" sz="2000" dirty="0" err="1"/>
              <a:t>Barycentric</a:t>
            </a:r>
            <a:endParaRPr lang="en-US" sz="2000" dirty="0"/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font, size,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JSM 2017: Dinner with Lee Wilkinson, Howard </a:t>
            </a:r>
            <a:r>
              <a:rPr lang="en-US" dirty="0" err="1"/>
              <a:t>Wainer</a:t>
            </a:r>
            <a:r>
              <a:rPr lang="en-US" dirty="0"/>
              <a:t>, Paul </a:t>
            </a:r>
            <a:r>
              <a:rPr lang="en-US" dirty="0" err="1"/>
              <a:t>Vellman</a:t>
            </a:r>
            <a:r>
              <a:rPr lang="en-US" dirty="0"/>
              <a:t>, &amp; others</a:t>
            </a:r>
          </a:p>
          <a:p>
            <a:r>
              <a:rPr lang="en-US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complete theory, a formal mathematical model comprehending all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dirty="0"/>
              <a:t>Pere </a:t>
            </a:r>
            <a:r>
              <a:rPr lang="en-US" dirty="0" err="1"/>
              <a:t>Milán</a:t>
            </a:r>
            <a:r>
              <a:rPr lang="en-US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all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passed to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graph</a:t>
            </a:r>
          </a:p>
          <a:p>
            <a:r>
              <a:rPr lang="en-US" sz="2400" dirty="0"/>
              <a:t>Wickham, in ggplot2, created an expressive language to ease the translation of graphic ideas into plots.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St. Petersburg (1872) resolutions: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The Congress accepts that it is not worth going into details about the choice of methods or facts for graphical representation</a:t>
            </a:r>
            <a:r>
              <a:rPr lang="en-US" sz="2000" dirty="0"/>
              <a:t>”.</a:t>
            </a:r>
          </a:p>
          <a:p>
            <a:pPr lvl="1"/>
            <a:r>
              <a:rPr lang="en-US" sz="2000" dirty="0"/>
              <a:t>“</a:t>
            </a:r>
            <a:r>
              <a:rPr lang="en-US" sz="2000" i="1" dirty="0"/>
              <a:t>no strict rule can be imposed on authors, because the only real problem is that of applying the graphical method to data that is comparable</a:t>
            </a:r>
            <a:r>
              <a:rPr lang="en-US" sz="2000" dirty="0"/>
              <a:t>”. </a:t>
            </a:r>
          </a:p>
          <a:p>
            <a:r>
              <a:rPr lang="en-US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5198473" y="2971800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5098</Words>
  <Application>Microsoft Office PowerPoint</Application>
  <PresentationFormat>On-screen Show (4:3)</PresentationFormat>
  <Paragraphs>627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 Unicode MS</vt:lpstr>
      <vt:lpstr>Arial</vt:lpstr>
      <vt:lpstr>Arial Narrow</vt:lpstr>
      <vt:lpstr>Calibri</vt:lpstr>
      <vt:lpstr>SAS Monospace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Heatmaps</vt:lpstr>
      <vt:lpstr>Heatmaps: the devil is in the details</vt:lpstr>
      <vt:lpstr>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79</cp:revision>
  <dcterms:created xsi:type="dcterms:W3CDTF">2021-05-31T18:51:16Z</dcterms:created>
  <dcterms:modified xsi:type="dcterms:W3CDTF">2022-02-28T23:26:03Z</dcterms:modified>
</cp:coreProperties>
</file>